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7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4F492-4243-4FF3-BD7B-3CC52BB76C35}">
          <p14:sldIdLst>
            <p14:sldId id="267"/>
            <p14:sldId id="256"/>
            <p14:sldId id="261"/>
            <p14:sldId id="262"/>
            <p14:sldId id="263"/>
            <p14:sldId id="264"/>
            <p14:sldId id="265"/>
            <p14:sldId id="266"/>
            <p14:sldId id="2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D10D7-1629-4637-96A3-AD5D8F18D02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85BB6-8E4A-4891-9B87-E5CFA017A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58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85BB6-8E4A-4891-9B87-E5CFA017AC4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73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A2DA-E34A-EA80-B68B-401D32366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AC4B6-B8D2-7BA5-34A2-877343CA0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962F7-1DB7-EC0A-8466-9A077197E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1EBF-F71A-2471-8655-612150CB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F03DE-BF1E-F121-3CF3-E544E07E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13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BBBE-D492-3C7A-B616-480602D7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58359-E537-E7E2-28E3-8DBB18A53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06B7F-B35E-5FD4-0775-C4F950BC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069BA-A01F-48ED-5C3E-ECF2E69B4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DCFA-C3A4-4A5A-652A-29338D3D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37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22F9AF-5EED-D996-4DC7-CC10F6589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5A0919-9041-5241-676F-7B0941083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F237E-BBB1-9F80-88FD-F2D0B6BE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DDF4B-EA94-7B1E-9E9C-FD35EBC9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2553B-B4EA-8B0D-CF24-5E74376D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17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B282-09A3-9D1C-8C6D-E9A0D276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56D0-F6B4-B791-B75D-2C1CE03C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86E9-8958-06E0-845E-970D65D5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150B1-48AF-A99C-D97D-6B01E64A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9832-1229-86E1-342A-F266D4485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72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9BA8-CB40-DC02-A22A-5F99E6B8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71F54-5BF4-77C9-39EC-D1A3544B9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54965-A8B3-F529-A145-CC8EE6722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8A4EA-0AD9-FFC2-AE0D-533FF6E3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43C87-6C10-50EA-910F-73E9A93D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87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689A-D022-2C53-EAC8-5C74FADD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1E07-A35A-0333-4287-B55F72114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1DE01-9997-1A35-47C0-270DC148E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02D4D-8C9F-252F-CAA8-DB5DE4C9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61602-E527-2D55-3832-2053E7303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3FD5E-302B-FC87-DF56-F9ED9873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01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23E7-3E8F-B582-E2F2-96A6B61A7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5251A-5CBA-8857-383E-5AB33530C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742B6-98A6-5A18-6342-AFDA158D1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AF752-B3A9-DEAF-6480-A53D569DD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D953C-9075-0056-1BBF-E69325D62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BB3A5-80D4-D0B3-C79B-E5FC2116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E4827-B538-18A5-013C-148E58DE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FD67AC-6305-2E26-9CA5-199A2FF0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5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ECDD-58A1-7C70-1250-DA0CC7C6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304D4F-2BAE-ACBB-3525-7BB4545DE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52A52-67B8-4A15-47D2-7FFBC04B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8BF21-CA66-C518-188E-7BF859BC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01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9F5FF-2042-D083-70E1-9B929A78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4D322-2ED8-7D5B-3F38-A33B3FF5E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10BFA-20FC-665A-FCA7-EE98F98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8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9045D-CDFA-2090-B27C-5E5F8282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D69C-E67B-29C2-F177-3A62066CA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DC04C-F958-ED5B-6255-6E4A6BCFF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76B4A-BF8F-FDD8-AAB6-38803BC1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89E14-35C7-93AD-65DE-ADC0B964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B63A8-347E-655F-DC90-612080BD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66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432A-02E8-AF1B-BA1F-D265F4B7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DAE3B-1187-1BA4-4CAD-92F948FF2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496A8-88E1-A8F3-E93C-224DDB3FB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81DEF-E56F-9C6B-A825-335B7021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BC0C5-FEE7-EF30-74BF-4A48CE13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81E51-4D36-2E2D-C1E3-E05F48AD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52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F3E7D-82D1-3D83-06CB-326DC568A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3E272-EC3A-A491-7959-C54260E6E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F3CAC-9A31-666F-FAEC-1358A02AF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4D1E13-7304-4F79-93A6-2BC929254106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FCBA9-F9BE-2627-2E0D-806A93AC1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102C7-1F70-1E48-2F38-91A711EB1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F18570-68A4-4AC3-AA0B-E5B979FC35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71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E3FB81-8889-7A27-302D-6DDD126906C1}"/>
              </a:ext>
            </a:extLst>
          </p:cNvPr>
          <p:cNvSpPr txBox="1"/>
          <p:nvPr/>
        </p:nvSpPr>
        <p:spPr>
          <a:xfrm>
            <a:off x="119743" y="2632990"/>
            <a:ext cx="6531427" cy="1591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Capstone – Ecommerce CRM Analysis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By Mr. Prasad V. Patil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diagram of customer relationship management&#10;&#10;Description automatically generated">
            <a:extLst>
              <a:ext uri="{FF2B5EF4-FFF2-40B4-BE49-F238E27FC236}">
                <a16:creationId xmlns:a16="http://schemas.microsoft.com/office/drawing/2014/main" id="{C016BF9F-1C6B-FB6C-F7A3-E3113CBD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70" y="1707646"/>
            <a:ext cx="5306758" cy="29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8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Two people at desk">
            <a:extLst>
              <a:ext uri="{FF2B5EF4-FFF2-40B4-BE49-F238E27FC236}">
                <a16:creationId xmlns:a16="http://schemas.microsoft.com/office/drawing/2014/main" id="{A09C9ED9-418F-6A24-5301-8613C65A97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53790-891F-817A-7C23-B85A78EEADCC}"/>
              </a:ext>
            </a:extLst>
          </p:cNvPr>
          <p:cNvSpPr txBox="1"/>
          <p:nvPr/>
        </p:nvSpPr>
        <p:spPr>
          <a:xfrm>
            <a:off x="838200" y="401221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Overview</a:t>
            </a:r>
            <a:r>
              <a:rPr lang="en-US" sz="30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"Unlocking Customer Insights: A Comprehensive CRM Analysis"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79B4-62EB-100E-D635-A45DEA0C7D13}"/>
              </a:ext>
            </a:extLst>
          </p:cNvPr>
          <p:cNvSpPr txBox="1"/>
          <p:nvPr/>
        </p:nvSpPr>
        <p:spPr>
          <a:xfrm>
            <a:off x="838200" y="2586789"/>
            <a:ext cx="105156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"Leveraging RFM, CLV, and Market Basket Analysis for Strategic Decision Making"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689CD-C3C7-33CA-0686-6778901EF987}"/>
              </a:ext>
            </a:extLst>
          </p:cNvPr>
          <p:cNvSpPr txBox="1"/>
          <p:nvPr/>
        </p:nvSpPr>
        <p:spPr>
          <a:xfrm>
            <a:off x="1153887" y="3615621"/>
            <a:ext cx="9862456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Objectives 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 customers using advanced RFM metrics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customer retention through CLV analysis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Uncover cross-selling opportunities with Market Basket Analysis</a:t>
            </a:r>
          </a:p>
        </p:txBody>
      </p:sp>
    </p:spTree>
    <p:extLst>
      <p:ext uri="{BB962C8B-B14F-4D97-AF65-F5344CB8AC3E}">
        <p14:creationId xmlns:p14="http://schemas.microsoft.com/office/powerpoint/2010/main" val="177929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Graphs and charts">
            <a:extLst>
              <a:ext uri="{FF2B5EF4-FFF2-40B4-BE49-F238E27FC236}">
                <a16:creationId xmlns:a16="http://schemas.microsoft.com/office/drawing/2014/main" id="{A4A24C88-A1DA-6403-30E6-9E88C825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83A9B-3EC2-0348-C60A-7673C865AEA9}"/>
              </a:ext>
            </a:extLst>
          </p:cNvPr>
          <p:cNvSpPr txBox="1"/>
          <p:nvPr/>
        </p:nvSpPr>
        <p:spPr>
          <a:xfrm>
            <a:off x="206828" y="0"/>
            <a:ext cx="9503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 and Preprocessing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49B975-8817-77CF-B2A8-F105E2A6B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28" y="815911"/>
            <a:ext cx="11985172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Observations: 541909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transactions: 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columns: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Quantity, Monetary,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InvoiceDate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InvoiceNo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UnitPrice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Description, Country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8364F-2A4C-E59C-1320-A47F2B265FCC}"/>
              </a:ext>
            </a:extLst>
          </p:cNvPr>
          <p:cNvSpPr txBox="1"/>
          <p:nvPr/>
        </p:nvSpPr>
        <p:spPr>
          <a:xfrm>
            <a:off x="206828" y="2616707"/>
            <a:ext cx="1175657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duplicates:-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dataset size: 541,909 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size after removing duplicates: 536,641 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duplicates removed: 5,268 (about 0.97% of the original dataset)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values:-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1,454 null values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135,037 null values All other columns have no null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Imputation done by using ‘Guest’ as a missing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‘Unknown’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inplace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missing Description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Treatment:-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 are removed from Quantity 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Unitprice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IQR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Features:-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TotalAmount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Recency, </a:t>
            </a:r>
            <a:r>
              <a:rPr lang="en-IN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Frequency,Monetary</a:t>
            </a:r>
            <a:r>
              <a:rPr lang="en-IN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AverageOrderValue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CustomerLifespanMonths,CLV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26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ins in a map">
            <a:extLst>
              <a:ext uri="{FF2B5EF4-FFF2-40B4-BE49-F238E27FC236}">
                <a16:creationId xmlns:a16="http://schemas.microsoft.com/office/drawing/2014/main" id="{22DB88CF-5DE7-CC72-9DE8-92C30BEEB9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83A9B-3EC2-0348-C60A-7673C865AEA9}"/>
              </a:ext>
            </a:extLst>
          </p:cNvPr>
          <p:cNvSpPr txBox="1"/>
          <p:nvPr/>
        </p:nvSpPr>
        <p:spPr>
          <a:xfrm>
            <a:off x="435428" y="64757"/>
            <a:ext cx="11756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RFM Analysis &amp; Customer Segmentation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49B975-8817-77CF-B2A8-F105E2A6B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28" y="1031871"/>
            <a:ext cx="119851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Calculated RFM scores and assigned customer segments based on predefined thresholds</a:t>
            </a:r>
            <a:r>
              <a:rPr lang="en-US" sz="2000" dirty="0"/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8364F-2A4C-E59C-1320-A47F2B265FCC}"/>
              </a:ext>
            </a:extLst>
          </p:cNvPr>
          <p:cNvSpPr txBox="1"/>
          <p:nvPr/>
        </p:nvSpPr>
        <p:spPr>
          <a:xfrm>
            <a:off x="206828" y="1602222"/>
            <a:ext cx="1175657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Customers: RFM Score 555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Customers: High Frequency, Moderate Monetary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Risk Customers: High Recency, Low Frequency and Monetary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Value Customers: Consistently low across all dimensions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FECBC-61DE-F8DD-B2BA-6F55B4B86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262" y="1436131"/>
            <a:ext cx="2943224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7A8377-F118-989C-C823-42EDD9931F4C}"/>
              </a:ext>
            </a:extLst>
          </p:cNvPr>
          <p:cNvSpPr txBox="1"/>
          <p:nvPr/>
        </p:nvSpPr>
        <p:spPr>
          <a:xfrm>
            <a:off x="206828" y="3563007"/>
            <a:ext cx="1186542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Observations: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Dominant Segment: Large concentration in one customer group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High-Value Segments: Few customers in top-tier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Implications: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Uplift Strategy:• Target dominant segment with engagement campaigns . Focus on moving customers to higher-value segments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Retention Focus:• Implement VIP treatment for high-value customers . Develop loyalty programs and exclusive offers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Tailored Approach:• Personalize marketing based on segment characteristics . Allocate resources proportionally to segment value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1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ggy bank illustration">
            <a:extLst>
              <a:ext uri="{FF2B5EF4-FFF2-40B4-BE49-F238E27FC236}">
                <a16:creationId xmlns:a16="http://schemas.microsoft.com/office/drawing/2014/main" id="{B479B3A5-D16B-4D52-6C60-42780091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83A9B-3EC2-0348-C60A-7673C865AEA9}"/>
              </a:ext>
            </a:extLst>
          </p:cNvPr>
          <p:cNvSpPr txBox="1"/>
          <p:nvPr/>
        </p:nvSpPr>
        <p:spPr>
          <a:xfrm>
            <a:off x="266699" y="0"/>
            <a:ext cx="11756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Lifetime Value (CLV) Analysis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49B975-8817-77CF-B2A8-F105E2A6B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28" y="833028"/>
            <a:ext cx="1198517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CLV is a prediction of the net profit attributed to the entire future relationship with a customer.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Calculated using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TotalRevenue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AverageOrderValue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CustomerLifespanMonths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PurchaseFrequency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A8377-F118-989C-C823-42EDD9931F4C}"/>
              </a:ext>
            </a:extLst>
          </p:cNvPr>
          <p:cNvSpPr txBox="1"/>
          <p:nvPr/>
        </p:nvSpPr>
        <p:spPr>
          <a:xfrm>
            <a:off x="266699" y="2215366"/>
            <a:ext cx="1186542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CLV Insights: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Dominance: Unregistered customers lead with 800,000 CLV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Gap: Large disparity between Guest and top individual customer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Leaders: Top registered customer at 100,000 CLV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Distribution: Gradual decline from 100,000 to 20,000 CLV among top 10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 Impact: Collective value of registered customers remains crucial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Focus: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high-value Guests to registered users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targeted retention programs for top customers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Nurture and grow CLV of existing registered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Items: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Guest-to-Registered conversion strategy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tiered loyalty program for top customers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and replicate behaviors of high-CLV individuals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3602D4-EF19-06E4-7C97-A50A11FE5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372" y="4451860"/>
            <a:ext cx="4435929" cy="21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0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egetables in a crate">
            <a:extLst>
              <a:ext uri="{FF2B5EF4-FFF2-40B4-BE49-F238E27FC236}">
                <a16:creationId xmlns:a16="http://schemas.microsoft.com/office/drawing/2014/main" id="{9BD1FFD3-B449-56C7-4419-9706C03962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83A9B-3EC2-0348-C60A-7673C865AEA9}"/>
              </a:ext>
            </a:extLst>
          </p:cNvPr>
          <p:cNvSpPr txBox="1"/>
          <p:nvPr/>
        </p:nvSpPr>
        <p:spPr>
          <a:xfrm>
            <a:off x="247650" y="75643"/>
            <a:ext cx="11696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Basket Analysis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49B975-8817-77CF-B2A8-F105E2A6B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28" y="931460"/>
            <a:ext cx="119851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product categories that are frequently purchased together.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A8377-F118-989C-C823-42EDD9931F4C}"/>
              </a:ext>
            </a:extLst>
          </p:cNvPr>
          <p:cNvSpPr txBox="1"/>
          <p:nvPr/>
        </p:nvSpPr>
        <p:spPr>
          <a:xfrm>
            <a:off x="266699" y="1457822"/>
            <a:ext cx="11865429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Frequency: Categories 22, 21, 23 dominate purchases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Demand: Categories 84, 20, 85 show significant presence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Niche Markets: Categories 82, 47, 35, 48 cater to specific segments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Strong Associations: Items often purchased independently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Recommendations: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High Frequency Categories: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promotions on top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cross-selling strategies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inventory management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Moderate Frequency Categories: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Bundle with top-selling 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complementary product potential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Niche Categories: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targeted marketing campaigns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customer segmentation for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75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stel workspace setup">
            <a:extLst>
              <a:ext uri="{FF2B5EF4-FFF2-40B4-BE49-F238E27FC236}">
                <a16:creationId xmlns:a16="http://schemas.microsoft.com/office/drawing/2014/main" id="{0B2C4875-0759-26DE-11F1-D239206712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83A9B-3EC2-0348-C60A-7673C865AEA9}"/>
              </a:ext>
            </a:extLst>
          </p:cNvPr>
          <p:cNvSpPr txBox="1"/>
          <p:nvPr/>
        </p:nvSpPr>
        <p:spPr>
          <a:xfrm>
            <a:off x="163285" y="-98529"/>
            <a:ext cx="11696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 from Customer Analysis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A8377-F118-989C-C823-42EDD9931F4C}"/>
              </a:ext>
            </a:extLst>
          </p:cNvPr>
          <p:cNvSpPr txBox="1"/>
          <p:nvPr/>
        </p:nvSpPr>
        <p:spPr>
          <a:xfrm>
            <a:off x="163285" y="609357"/>
            <a:ext cx="11865429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CRM Analysis Highlights: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 (RFM):• 15-20% "Best Customers" drive significant revenue• Large "Low Value" and "At Risk" segments identified• 80/20 rule evident in customer value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Lifetime Value (CLV):• Identified high-value customers for targeted retention• Basis for personalized loyalty programs established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 Patterns:• Categories 22, 21, 23 most frequently purchased• No strong product associations discovered• Cross-category insights guide bundling strategies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Trends:• Seasonal patterns in purchasing behavior uncovered• Informs marketing timing and inventory management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Implications: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retaining and growing "Best Customers“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re-engagement strategies for "At Risk" segment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product mix and promotions based on top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 marketing and inventory with seasonal trends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targeted loyalty programs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re-engagement campaigns for at-risk customers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product bundling and cross-selling strategies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 marketing calendar to capitalize on seasonal patterns</a:t>
            </a:r>
          </a:p>
        </p:txBody>
      </p:sp>
    </p:spTree>
    <p:extLst>
      <p:ext uri="{BB962C8B-B14F-4D97-AF65-F5344CB8AC3E}">
        <p14:creationId xmlns:p14="http://schemas.microsoft.com/office/powerpoint/2010/main" val="411585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gled shot of pen on a graph">
            <a:extLst>
              <a:ext uri="{FF2B5EF4-FFF2-40B4-BE49-F238E27FC236}">
                <a16:creationId xmlns:a16="http://schemas.microsoft.com/office/drawing/2014/main" id="{CA49AF0E-A82C-3BE0-E1E3-A226B5C5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83A9B-3EC2-0348-C60A-7673C865AEA9}"/>
              </a:ext>
            </a:extLst>
          </p:cNvPr>
          <p:cNvSpPr txBox="1"/>
          <p:nvPr/>
        </p:nvSpPr>
        <p:spPr>
          <a:xfrm>
            <a:off x="332014" y="-76757"/>
            <a:ext cx="11696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951A0-AD61-6896-7993-4D22D1F0A69D}"/>
              </a:ext>
            </a:extLst>
          </p:cNvPr>
          <p:cNvSpPr txBox="1"/>
          <p:nvPr/>
        </p:nvSpPr>
        <p:spPr>
          <a:xfrm>
            <a:off x="299357" y="754240"/>
            <a:ext cx="11593286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Action Plan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Loyalty: VIP perks for top customers. Re-engage at-risk segments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Sales: Bundle top categories. Spotlight Category 22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Growth: Target high-value acquisitions. Nurture existing customers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Marketing: Tailor to RFM segments. Multi-channel engagement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Actions: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tiered rewards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targeted bundles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segment playbooks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win-back emails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Retention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Order value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Marketing ROI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Customer LTV</a:t>
            </a:r>
          </a:p>
        </p:txBody>
      </p:sp>
    </p:spTree>
    <p:extLst>
      <p:ext uri="{BB962C8B-B14F-4D97-AF65-F5344CB8AC3E}">
        <p14:creationId xmlns:p14="http://schemas.microsoft.com/office/powerpoint/2010/main" val="21152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ns and rulers">
            <a:extLst>
              <a:ext uri="{FF2B5EF4-FFF2-40B4-BE49-F238E27FC236}">
                <a16:creationId xmlns:a16="http://schemas.microsoft.com/office/drawing/2014/main" id="{BFE5604A-0164-BB14-EFFD-DC331D6E2B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168A369-ED54-BABF-15A1-82BE0292B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5833"/>
            <a:ext cx="121920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Achievements: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Customer Insights• RFM segmentation revealed value tiers• Market Basket Analysis uncovered purchase patterns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Strategic Tools Developed• Customer value quantification• Cross-selling opportunity identification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 Making• Targeted marketing strategies• Informed product positioning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Applications: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marketing campaigns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product bundles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Tailored loyalty programs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customer behavior modeling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26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881</Words>
  <Application>Microsoft Office PowerPoint</Application>
  <PresentationFormat>Widescreen</PresentationFormat>
  <Paragraphs>126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OFFICE</cp:lastModifiedBy>
  <cp:revision>24</cp:revision>
  <dcterms:created xsi:type="dcterms:W3CDTF">2024-10-05T04:08:13Z</dcterms:created>
  <dcterms:modified xsi:type="dcterms:W3CDTF">2024-10-06T05:12:17Z</dcterms:modified>
</cp:coreProperties>
</file>